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7"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25"/>
    <p:restoredTop sz="92525"/>
  </p:normalViewPr>
  <p:slideViewPr>
    <p:cSldViewPr>
      <p:cViewPr varScale="1">
        <p:scale>
          <a:sx n="114" d="100"/>
          <a:sy n="114" d="100"/>
        </p:scale>
        <p:origin x="132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15ED151-20F5-41B0-97A3-D7CD38CE9459}" type="datetimeFigureOut">
              <a:rPr lang="en-US" smtClean="0"/>
              <a:pPr/>
              <a:t>10/30/17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64AD515-5205-404D-982D-70212EB3D4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15ED151-20F5-41B0-97A3-D7CD38CE9459}" type="datetimeFigureOut">
              <a:rPr lang="en-US" smtClean="0"/>
              <a:pPr/>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5ED151-20F5-41B0-97A3-D7CD38CE9459}" type="datetimeFigureOut">
              <a:rPr lang="en-US" smtClean="0"/>
              <a:pPr/>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15ED151-20F5-41B0-97A3-D7CD38CE9459}" type="datetimeFigureOut">
              <a:rPr lang="en-US" smtClean="0"/>
              <a:pPr/>
              <a:t>10/30/17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5ED151-20F5-41B0-97A3-D7CD38CE9459}" type="datetimeFigureOut">
              <a:rPr lang="en-US" smtClean="0"/>
              <a:pPr/>
              <a:t>10/30/17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5ED151-20F5-41B0-97A3-D7CD38CE9459}" type="datetimeFigureOut">
              <a:rPr lang="en-US" smtClean="0"/>
              <a:pPr/>
              <a:t>10/30/17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5ED151-20F5-41B0-97A3-D7CD38CE9459}" type="datetimeFigureOut">
              <a:rPr lang="en-US" smtClean="0"/>
              <a:pPr/>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15ED151-20F5-41B0-97A3-D7CD38CE9459}" type="datetimeFigureOut">
              <a:rPr lang="en-US" smtClean="0"/>
              <a:pPr/>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64AD515-5205-404D-982D-70212EB3D47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5ED151-20F5-41B0-97A3-D7CD38CE9459}" type="datetimeFigureOut">
              <a:rPr lang="en-US" smtClean="0"/>
              <a:pPr/>
              <a:t>10/30/17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64AD515-5205-404D-982D-70212EB3D47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ereotypes.jpg"/>
          <p:cNvPicPr/>
          <p:nvPr/>
        </p:nvPicPr>
        <p:blipFill>
          <a:blip r:embed="rId2" cstate="print"/>
          <a:stretch>
            <a:fillRect/>
          </a:stretch>
        </p:blipFill>
        <p:spPr>
          <a:xfrm>
            <a:off x="-152400" y="0"/>
            <a:ext cx="9296399" cy="6858000"/>
          </a:xfrm>
          <a:prstGeom prst="rect">
            <a:avLst/>
          </a:prstGeom>
        </p:spPr>
      </p:pic>
      <p:sp>
        <p:nvSpPr>
          <p:cNvPr id="2" name="Title 1"/>
          <p:cNvSpPr>
            <a:spLocks noGrp="1"/>
          </p:cNvSpPr>
          <p:nvPr>
            <p:ph type="ctrTitle"/>
          </p:nvPr>
        </p:nvSpPr>
        <p:spPr>
          <a:xfrm rot="16200000">
            <a:off x="-3162298" y="3009898"/>
            <a:ext cx="6858001" cy="838201"/>
          </a:xfrm>
        </p:spPr>
        <p:txBody>
          <a:bodyPr>
            <a:normAutofit fontScale="90000"/>
          </a:bodyPr>
          <a:lstStyle/>
          <a:p>
            <a:r>
              <a:rPr lang="en-US" dirty="0" smtClean="0">
                <a:solidFill>
                  <a:schemeClr val="bg1"/>
                </a:solidFill>
              </a:rPr>
              <a:t>Stereotypes &amp; Generalizations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wrong with them?</a:t>
            </a:r>
            <a:endParaRPr lang="en-US" dirty="0"/>
          </a:p>
        </p:txBody>
      </p:sp>
      <p:sp>
        <p:nvSpPr>
          <p:cNvPr id="3" name="Content Placeholder 2"/>
          <p:cNvSpPr>
            <a:spLocks noGrp="1"/>
          </p:cNvSpPr>
          <p:nvPr>
            <p:ph idx="1"/>
          </p:nvPr>
        </p:nvSpPr>
        <p:spPr/>
        <p:txBody>
          <a:bodyPr>
            <a:normAutofit lnSpcReduction="10000"/>
          </a:bodyPr>
          <a:lstStyle/>
          <a:p>
            <a:r>
              <a:rPr lang="en-US" dirty="0" smtClean="0"/>
              <a:t>Stereotypes can sometimes be true, but not always.</a:t>
            </a:r>
          </a:p>
          <a:p>
            <a:r>
              <a:rPr lang="en-US" dirty="0" smtClean="0"/>
              <a:t>Moreover, some stereotypes can be extremely hurtful to those stereotyped.</a:t>
            </a:r>
          </a:p>
          <a:p>
            <a:r>
              <a:rPr lang="en-US" dirty="0" smtClean="0"/>
              <a:t>Furthermore, stereotypes tend to take only ONE characteristic of a group and extend that to every person in the group whether or not it’s true for that person.</a:t>
            </a:r>
          </a:p>
          <a:p>
            <a:r>
              <a:rPr lang="en-US" dirty="0" smtClean="0"/>
              <a:t>Look at your “You as a Culturally Diverse Person” sheet.  Would you want to be judged or written off because of one of those things without reference to who you are as a person?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Generalizations</a:t>
            </a:r>
            <a:endParaRPr lang="en-US" dirty="0"/>
          </a:p>
        </p:txBody>
      </p:sp>
      <p:sp>
        <p:nvSpPr>
          <p:cNvPr id="3" name="Content Placeholder 2"/>
          <p:cNvSpPr>
            <a:spLocks noGrp="1"/>
          </p:cNvSpPr>
          <p:nvPr>
            <p:ph idx="1"/>
          </p:nvPr>
        </p:nvSpPr>
        <p:spPr/>
        <p:txBody>
          <a:bodyPr>
            <a:normAutofit lnSpcReduction="10000"/>
          </a:bodyPr>
          <a:lstStyle/>
          <a:p>
            <a:r>
              <a:rPr lang="en-US" i="1" dirty="0" smtClean="0"/>
              <a:t>Generalizations use qualifying words such as “tend to”, “typically,” and “often.”  They do </a:t>
            </a:r>
            <a:r>
              <a:rPr lang="en-US" b="1" i="1" dirty="0" smtClean="0"/>
              <a:t>not</a:t>
            </a:r>
            <a:r>
              <a:rPr lang="en-US" i="1" dirty="0" smtClean="0"/>
              <a:t> imply that everyone in the culture has a certain characteristic.  It is important to choose your words carefully.  Your desire to learn more about the culture will sound much more authentic if you resist the temptation to exaggerate and stereotype.  </a:t>
            </a:r>
            <a:endParaRPr lang="en-US" dirty="0" smtClean="0"/>
          </a:p>
          <a:p>
            <a:r>
              <a:rPr lang="en-US" dirty="0" smtClean="0"/>
              <a:t>In other words, when you generalize, you grant that your perception or preconceived notion about a people group does not necessarily extend to everyone in that group.</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How would this sound while on the job?</a:t>
            </a:r>
            <a:endParaRPr lang="en-US" dirty="0"/>
          </a:p>
        </p:txBody>
      </p:sp>
      <p:sp>
        <p:nvSpPr>
          <p:cNvPr id="3" name="Content Placeholder 2"/>
          <p:cNvSpPr>
            <a:spLocks noGrp="1"/>
          </p:cNvSpPr>
          <p:nvPr>
            <p:ph idx="1"/>
          </p:nvPr>
        </p:nvSpPr>
        <p:spPr/>
        <p:txBody>
          <a:bodyPr>
            <a:normAutofit/>
          </a:bodyPr>
          <a:lstStyle/>
          <a:p>
            <a:r>
              <a:rPr lang="en-US" sz="7200" i="1" dirty="0" smtClean="0"/>
              <a:t>“</a:t>
            </a:r>
            <a:r>
              <a:rPr lang="en-US" sz="7200" b="1" i="1" dirty="0" smtClean="0"/>
              <a:t>Women </a:t>
            </a:r>
            <a:r>
              <a:rPr lang="en-US" sz="7200" b="1" i="1" u="sng" dirty="0" smtClean="0"/>
              <a:t>sure </a:t>
            </a:r>
            <a:r>
              <a:rPr lang="en-US" sz="7200" b="1" i="1" dirty="0" smtClean="0"/>
              <a:t>are second class citizens in Japan.”</a:t>
            </a:r>
            <a:endParaRPr lang="en-US" sz="7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t>How about this?</a:t>
            </a:r>
            <a:endParaRPr lang="en-US" i="1" u="sng" dirty="0"/>
          </a:p>
        </p:txBody>
      </p:sp>
      <p:sp>
        <p:nvSpPr>
          <p:cNvPr id="3" name="Content Placeholder 2"/>
          <p:cNvSpPr>
            <a:spLocks noGrp="1"/>
          </p:cNvSpPr>
          <p:nvPr>
            <p:ph idx="1"/>
          </p:nvPr>
        </p:nvSpPr>
        <p:spPr/>
        <p:txBody>
          <a:bodyPr>
            <a:noAutofit/>
          </a:bodyPr>
          <a:lstStyle/>
          <a:p>
            <a:r>
              <a:rPr lang="en-US" sz="4800" b="1" i="1" dirty="0" smtClean="0"/>
              <a:t>“It </a:t>
            </a:r>
            <a:r>
              <a:rPr lang="en-US" sz="4800" b="1" i="1" u="sng" dirty="0" smtClean="0"/>
              <a:t>doesn’t seem </a:t>
            </a:r>
            <a:r>
              <a:rPr lang="en-US" sz="4800" b="1" i="1" dirty="0" smtClean="0"/>
              <a:t>that women are treated equally to men in employment; for example, women are often required to make tea because of their gender.” </a:t>
            </a:r>
            <a:endParaRPr lang="en-US" sz="4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Take Away</a:t>
            </a:r>
            <a:endParaRPr lang="en-US" dirty="0"/>
          </a:p>
        </p:txBody>
      </p:sp>
      <p:sp>
        <p:nvSpPr>
          <p:cNvPr id="3" name="Content Placeholder 2"/>
          <p:cNvSpPr>
            <a:spLocks noGrp="1"/>
          </p:cNvSpPr>
          <p:nvPr>
            <p:ph idx="1"/>
          </p:nvPr>
        </p:nvSpPr>
        <p:spPr/>
        <p:txBody>
          <a:bodyPr/>
          <a:lstStyle/>
          <a:p>
            <a:r>
              <a:rPr lang="en-US" b="1" i="1" dirty="0" smtClean="0"/>
              <a:t>The extra detail</a:t>
            </a:r>
            <a:r>
              <a:rPr lang="en-US" i="1" dirty="0" smtClean="0"/>
              <a:t> in the generalized statement makes it preferable to the stereotyped statement.  You haven’t concluded anything yet, but a pattern seems to be emerging from the information you are getting about Japan.  It allows your listener to see what the generalization is based on and can lead to further discussion about whether your assumption is accurate or not.</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smtClean="0"/>
              <a:t>Let’s try a few common current stereotypes:</a:t>
            </a:r>
            <a:endParaRPr lang="en-US" dirty="0"/>
          </a:p>
        </p:txBody>
      </p:sp>
      <p:pic>
        <p:nvPicPr>
          <p:cNvPr id="4" name="Content Placeholder 3" descr="Stereotype 5.jpg"/>
          <p:cNvPicPr>
            <a:picLocks noGrp="1"/>
          </p:cNvPicPr>
          <p:nvPr>
            <p:ph idx="1"/>
          </p:nvPr>
        </p:nvPicPr>
        <p:blipFill>
          <a:blip r:embed="rId2" cstate="print"/>
          <a:stretch>
            <a:fillRect/>
          </a:stretch>
        </p:blipFill>
        <p:spPr>
          <a:xfrm>
            <a:off x="1905000" y="1295400"/>
            <a:ext cx="5334000" cy="556259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
            <a:ext cx="8229600" cy="1143000"/>
          </a:xfrm>
        </p:spPr>
        <p:txBody>
          <a:bodyPr/>
          <a:lstStyle/>
          <a:p>
            <a:r>
              <a:rPr lang="en-US" dirty="0" smtClean="0"/>
              <a:t>Muslin=Terrorist</a:t>
            </a:r>
            <a:endParaRPr lang="en-US" dirty="0"/>
          </a:p>
        </p:txBody>
      </p:sp>
      <p:pic>
        <p:nvPicPr>
          <p:cNvPr id="4" name="Content Placeholder 3" descr="Arabic stereotype.jpg"/>
          <p:cNvPicPr>
            <a:picLocks noGrp="1"/>
          </p:cNvPicPr>
          <p:nvPr>
            <p:ph idx="1"/>
          </p:nvPr>
        </p:nvPicPr>
        <p:blipFill>
          <a:blip r:embed="rId2" cstate="print"/>
          <a:stretch>
            <a:fillRect/>
          </a:stretch>
        </p:blipFill>
        <p:spPr>
          <a:xfrm>
            <a:off x="1219200" y="1181100"/>
            <a:ext cx="6781800" cy="567689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endParaRPr lang="en-US" dirty="0"/>
          </a:p>
        </p:txBody>
      </p:sp>
      <p:pic>
        <p:nvPicPr>
          <p:cNvPr id="4" name="Content Placeholder 3" descr="French stereotype.jpg"/>
          <p:cNvPicPr>
            <a:picLocks noGrp="1"/>
          </p:cNvPicPr>
          <p:nvPr>
            <p:ph idx="1"/>
          </p:nvPr>
        </p:nvPicPr>
        <p:blipFill>
          <a:blip r:embed="rId2" cstate="print"/>
          <a:stretch>
            <a:fillRect/>
          </a:stretch>
        </p:blipFill>
        <p:spPr>
          <a:xfrm>
            <a:off x="1371600" y="0"/>
            <a:ext cx="5943601" cy="6858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dia stereotype.jpg"/>
          <p:cNvPicPr>
            <a:picLocks noGrp="1"/>
          </p:cNvPicPr>
          <p:nvPr>
            <p:ph idx="1"/>
          </p:nvPr>
        </p:nvPicPr>
        <p:blipFill>
          <a:blip r:embed="rId2" cstate="print"/>
          <a:stretch>
            <a:fillRect/>
          </a:stretch>
        </p:blipFill>
        <p:spPr>
          <a:xfrm>
            <a:off x="1524000" y="0"/>
            <a:ext cx="5486400" cy="685800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ereotypes-asian-q.jpg"/>
          <p:cNvPicPr>
            <a:picLocks noGrp="1"/>
          </p:cNvPicPr>
          <p:nvPr>
            <p:ph idx="1"/>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stereotype?</a:t>
            </a:r>
            <a:endParaRPr lang="en-US" dirty="0"/>
          </a:p>
        </p:txBody>
      </p:sp>
      <p:sp>
        <p:nvSpPr>
          <p:cNvPr id="3" name="Content Placeholder 2"/>
          <p:cNvSpPr>
            <a:spLocks noGrp="1"/>
          </p:cNvSpPr>
          <p:nvPr>
            <p:ph idx="1"/>
          </p:nvPr>
        </p:nvSpPr>
        <p:spPr/>
        <p:txBody>
          <a:bodyPr/>
          <a:lstStyle/>
          <a:p>
            <a:r>
              <a:rPr lang="en-US" i="1" dirty="0" smtClean="0"/>
              <a:t>Stereotypes are </a:t>
            </a:r>
            <a:r>
              <a:rPr lang="en-US" b="1" i="1" dirty="0" smtClean="0"/>
              <a:t>oversimplifications of people groups (usually negative), that are widely circulated in certain </a:t>
            </a:r>
            <a:r>
              <a:rPr lang="en-US" b="1" i="1" dirty="0" smtClean="0"/>
              <a:t>societies.  </a:t>
            </a:r>
          </a:p>
          <a:p>
            <a:r>
              <a:rPr lang="en-US" i="1" dirty="0" smtClean="0"/>
              <a:t>They </a:t>
            </a:r>
            <a:r>
              <a:rPr lang="en-US" i="1" dirty="0" smtClean="0"/>
              <a:t>usually include words such as “all” or “everyone” instead of “many” or “some;” or definitive, emphatic statements of any kind which infer that everyone in the culture has a certain characteristic.</a:t>
            </a:r>
          </a:p>
          <a:p>
            <a:r>
              <a:rPr lang="en-US" dirty="0" smtClean="0"/>
              <a:t>The following are some examples.</a:t>
            </a:r>
            <a:r>
              <a:rPr lang="en-US" i="1" dirty="0" smtClean="0"/>
              <a:t>  </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304800"/>
            <a:ext cx="8229600" cy="1542288"/>
          </a:xfrm>
        </p:spPr>
        <p:txBody>
          <a:bodyPr>
            <a:normAutofit/>
          </a:bodyPr>
          <a:lstStyle/>
          <a:p>
            <a:r>
              <a:rPr lang="en-US" sz="4000" dirty="0" smtClean="0"/>
              <a:t>But sometimes stereotypes are hurtful and mean.</a:t>
            </a:r>
            <a:endParaRPr lang="en-US" sz="4000" dirty="0"/>
          </a:p>
        </p:txBody>
      </p:sp>
      <p:pic>
        <p:nvPicPr>
          <p:cNvPr id="4" name="Content Placeholder 3" descr="stereotype 1.jpg"/>
          <p:cNvPicPr>
            <a:picLocks noGrp="1"/>
          </p:cNvPicPr>
          <p:nvPr>
            <p:ph idx="1"/>
          </p:nvPr>
        </p:nvPicPr>
        <p:blipFill>
          <a:blip r:embed="rId2" cstate="print"/>
          <a:stretch>
            <a:fillRect/>
          </a:stretch>
        </p:blipFill>
        <p:spPr>
          <a:xfrm>
            <a:off x="2590800" y="685800"/>
            <a:ext cx="5486400" cy="6172199"/>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stereotype?</a:t>
            </a:r>
            <a:endParaRPr lang="en-US" dirty="0"/>
          </a:p>
        </p:txBody>
      </p:sp>
      <p:sp>
        <p:nvSpPr>
          <p:cNvPr id="3" name="Content Placeholder 2"/>
          <p:cNvSpPr>
            <a:spLocks noGrp="1"/>
          </p:cNvSpPr>
          <p:nvPr>
            <p:ph idx="1"/>
          </p:nvPr>
        </p:nvSpPr>
        <p:spPr/>
        <p:txBody>
          <a:bodyPr>
            <a:normAutofit/>
          </a:bodyPr>
          <a:lstStyle/>
          <a:p>
            <a:r>
              <a:rPr lang="en-US" sz="4000" dirty="0" smtClean="0"/>
              <a:t>A stereotype is an </a:t>
            </a:r>
          </a:p>
          <a:p>
            <a:r>
              <a:rPr lang="en-US" sz="4000" dirty="0" smtClean="0">
                <a:solidFill>
                  <a:srgbClr val="FF0000"/>
                </a:solidFill>
              </a:rPr>
              <a:t>over-simplification </a:t>
            </a:r>
            <a:r>
              <a:rPr lang="en-US" sz="4000" dirty="0" smtClean="0"/>
              <a:t>of a group of people based on a particular characteristic.</a:t>
            </a:r>
            <a:endParaRPr lang="en-US" sz="4000" dirty="0"/>
          </a:p>
        </p:txBody>
      </p:sp>
    </p:spTree>
    <p:extLst>
      <p:ext uri="{BB962C8B-B14F-4D97-AF65-F5344CB8AC3E}">
        <p14:creationId xmlns:p14="http://schemas.microsoft.com/office/powerpoint/2010/main" val="1247175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Ugly American</a:t>
            </a:r>
            <a:endParaRPr lang="en-US" dirty="0"/>
          </a:p>
        </p:txBody>
      </p:sp>
      <p:sp>
        <p:nvSpPr>
          <p:cNvPr id="3" name="Content Placeholder 2"/>
          <p:cNvSpPr>
            <a:spLocks noGrp="1"/>
          </p:cNvSpPr>
          <p:nvPr>
            <p:ph idx="1"/>
          </p:nvPr>
        </p:nvSpPr>
        <p:spPr>
          <a:xfrm>
            <a:off x="457200" y="1847088"/>
            <a:ext cx="4495800" cy="4477512"/>
          </a:xfrm>
        </p:spPr>
        <p:txBody>
          <a:bodyPr/>
          <a:lstStyle/>
          <a:p>
            <a:pPr>
              <a:buNone/>
            </a:pPr>
            <a:endParaRPr lang="en-US" dirty="0"/>
          </a:p>
        </p:txBody>
      </p:sp>
      <p:pic>
        <p:nvPicPr>
          <p:cNvPr id="1026" name="Picture 2" descr="1781_1331216214.jpg (480×471)"/>
          <p:cNvPicPr>
            <a:picLocks noChangeAspect="1" noChangeArrowheads="1"/>
          </p:cNvPicPr>
          <p:nvPr/>
        </p:nvPicPr>
        <p:blipFill>
          <a:blip r:embed="rId2" cstate="print"/>
          <a:srcRect/>
          <a:stretch>
            <a:fillRect/>
          </a:stretch>
        </p:blipFill>
        <p:spPr bwMode="auto">
          <a:xfrm>
            <a:off x="381000" y="1935480"/>
            <a:ext cx="4572000" cy="4419600"/>
          </a:xfrm>
          <a:prstGeom prst="rect">
            <a:avLst/>
          </a:prstGeom>
          <a:noFill/>
        </p:spPr>
      </p:pic>
      <p:sp>
        <p:nvSpPr>
          <p:cNvPr id="4" name="TextBox 3"/>
          <p:cNvSpPr txBox="1"/>
          <p:nvPr/>
        </p:nvSpPr>
        <p:spPr>
          <a:xfrm>
            <a:off x="5181600" y="1935480"/>
            <a:ext cx="3657600" cy="4524315"/>
          </a:xfrm>
          <a:prstGeom prst="rect">
            <a:avLst/>
          </a:prstGeom>
          <a:noFill/>
        </p:spPr>
        <p:txBody>
          <a:bodyPr wrap="square" rtlCol="0">
            <a:spAutoFit/>
          </a:bodyPr>
          <a:lstStyle/>
          <a:p>
            <a:r>
              <a:rPr lang="en-US" dirty="0" smtClean="0"/>
              <a:t>No, it doesn’t mean that people think Americans are physically ugly!</a:t>
            </a:r>
          </a:p>
          <a:p>
            <a:endParaRPr lang="en-US" dirty="0" smtClean="0"/>
          </a:p>
          <a:p>
            <a:r>
              <a:rPr lang="en-US" dirty="0" smtClean="0"/>
              <a:t>It means that they think that we have ugly personalities.  </a:t>
            </a:r>
          </a:p>
          <a:p>
            <a:endParaRPr lang="en-US" dirty="0"/>
          </a:p>
          <a:p>
            <a:r>
              <a:rPr lang="en-US" dirty="0" smtClean="0"/>
              <a:t>After WWII, Americans began to travel overseas.  As tourists, we got a reputation of being intolerant of other peoples’ cultures and beliefs—to the point of making fun of them and believing our culture was superior.  That left a “bad taste” for America in the mouths of people from many countries.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Huh?</a:t>
            </a:r>
            <a:endParaRPr lang="en-US" dirty="0"/>
          </a:p>
        </p:txBody>
      </p:sp>
      <p:sp>
        <p:nvSpPr>
          <p:cNvPr id="3" name="Content Placeholder 2"/>
          <p:cNvSpPr>
            <a:spLocks noGrp="1"/>
          </p:cNvSpPr>
          <p:nvPr>
            <p:ph idx="1"/>
          </p:nvPr>
        </p:nvSpPr>
        <p:spPr/>
        <p:txBody>
          <a:bodyPr/>
          <a:lstStyle/>
          <a:p>
            <a:r>
              <a:rPr lang="en-US" dirty="0" smtClean="0"/>
              <a:t>You may not believe it, but in some countries, Americans do not have a good reputation.</a:t>
            </a:r>
          </a:p>
          <a:p>
            <a:r>
              <a:rPr lang="en-US" dirty="0" smtClean="0"/>
              <a:t>Some see us as loud, obnoxious, disrespectful, and ignorant of other cultures’ beliefs and values.</a:t>
            </a:r>
          </a:p>
          <a:p>
            <a:r>
              <a:rPr lang="en-US" dirty="0" smtClean="0"/>
              <a:t>The name </a:t>
            </a:r>
            <a:r>
              <a:rPr lang="en-US" dirty="0" smtClean="0"/>
              <a:t>“The </a:t>
            </a:r>
            <a:r>
              <a:rPr lang="en-US" dirty="0" smtClean="0"/>
              <a:t>Ugly American” actually refers to a book where the US lost the war on </a:t>
            </a:r>
            <a:r>
              <a:rPr lang="en-US" dirty="0" smtClean="0"/>
              <a:t>communism </a:t>
            </a:r>
            <a:r>
              <a:rPr lang="en-US" dirty="0" smtClean="0"/>
              <a:t>due to the behavior of US tourists in a certain </a:t>
            </a:r>
            <a:r>
              <a:rPr lang="en-US" dirty="0" smtClean="0"/>
              <a:t>country.</a:t>
            </a:r>
          </a:p>
          <a:p>
            <a:r>
              <a:rPr lang="en-US" dirty="0" smtClean="0"/>
              <a:t>Here are some more… (</a:t>
            </a:r>
            <a:r>
              <a:rPr lang="en-US" u="sng" dirty="0" smtClean="0"/>
              <a:t>Disclaimer:  I do not endorse ANY of these stereotypes.  They are simply presented here as examples for teaching purposes!)</a:t>
            </a:r>
            <a:endParaRPr lang="en-US" u="sng"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Dumb blonde/cheerleader</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28674" name="Picture 2" descr="h8652A64E (450×600)"/>
          <p:cNvPicPr>
            <a:picLocks noChangeAspect="1" noChangeArrowheads="1"/>
          </p:cNvPicPr>
          <p:nvPr/>
        </p:nvPicPr>
        <p:blipFill>
          <a:blip r:embed="rId2" cstate="print"/>
          <a:srcRect/>
          <a:stretch>
            <a:fillRect/>
          </a:stretch>
        </p:blipFill>
        <p:spPr bwMode="auto">
          <a:xfrm>
            <a:off x="2286000" y="1219200"/>
            <a:ext cx="4286250" cy="54102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Smart Asian</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0722" name="Picture 2" descr="310350061_4f9710b47ee55_answer_6_xlarge.jpeg (300×350)"/>
          <p:cNvPicPr>
            <a:picLocks noChangeAspect="1" noChangeArrowheads="1"/>
          </p:cNvPicPr>
          <p:nvPr/>
        </p:nvPicPr>
        <p:blipFill>
          <a:blip r:embed="rId2" cstate="print"/>
          <a:srcRect/>
          <a:stretch>
            <a:fillRect/>
          </a:stretch>
        </p:blipFill>
        <p:spPr bwMode="auto">
          <a:xfrm>
            <a:off x="2133600" y="1079500"/>
            <a:ext cx="4517571" cy="52705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Dumb Jock</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1746" name="Picture 2" descr="67262534950DDBDA.jpg (250×250)"/>
          <p:cNvPicPr>
            <a:picLocks noChangeAspect="1" noChangeArrowheads="1"/>
          </p:cNvPicPr>
          <p:nvPr/>
        </p:nvPicPr>
        <p:blipFill>
          <a:blip r:embed="rId2" cstate="print"/>
          <a:srcRect/>
          <a:stretch>
            <a:fillRect/>
          </a:stretch>
        </p:blipFill>
        <p:spPr bwMode="auto">
          <a:xfrm>
            <a:off x="1905000" y="1219200"/>
            <a:ext cx="5257800" cy="5257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
            <a:ext cx="8229600" cy="1143000"/>
          </a:xfrm>
        </p:spPr>
        <p:txBody>
          <a:bodyPr/>
          <a:lstStyle/>
          <a:p>
            <a:r>
              <a:rPr lang="en-US" dirty="0" smtClean="0"/>
              <a:t>Rednecks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4818" name="Picture 2" descr="rednecks.jpg (259×194)"/>
          <p:cNvPicPr>
            <a:picLocks noChangeAspect="1" noChangeArrowheads="1"/>
          </p:cNvPicPr>
          <p:nvPr/>
        </p:nvPicPr>
        <p:blipFill>
          <a:blip r:embed="rId2" cstate="print"/>
          <a:srcRect/>
          <a:stretch>
            <a:fillRect/>
          </a:stretch>
        </p:blipFill>
        <p:spPr bwMode="auto">
          <a:xfrm>
            <a:off x="1447800" y="1318260"/>
            <a:ext cx="7031728" cy="526701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78421"/>
            <a:ext cx="8229600" cy="1143000"/>
          </a:xfrm>
        </p:spPr>
        <p:txBody>
          <a:bodyPr>
            <a:normAutofit/>
          </a:bodyPr>
          <a:lstStyle/>
          <a:p>
            <a:r>
              <a:rPr lang="en-US" dirty="0" smtClean="0"/>
              <a:t>Police Stereotypes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3794" name="Picture 2" descr="police-stereotype.jpg (535×669)"/>
          <p:cNvPicPr>
            <a:picLocks noChangeAspect="1" noChangeArrowheads="1"/>
          </p:cNvPicPr>
          <p:nvPr/>
        </p:nvPicPr>
        <p:blipFill>
          <a:blip r:embed="rId2" cstate="print"/>
          <a:srcRect/>
          <a:stretch>
            <a:fillRect/>
          </a:stretch>
        </p:blipFill>
        <p:spPr bwMode="auto">
          <a:xfrm>
            <a:off x="2209800" y="1221421"/>
            <a:ext cx="4507577" cy="5636579"/>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111</TotalTime>
  <Words>617</Words>
  <Application>Microsoft Macintosh PowerPoint</Application>
  <PresentationFormat>On-screen Show (4:3)</PresentationFormat>
  <Paragraphs>41</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Calibri</vt:lpstr>
      <vt:lpstr>Constantia</vt:lpstr>
      <vt:lpstr>Wingdings 2</vt:lpstr>
      <vt:lpstr>Flow</vt:lpstr>
      <vt:lpstr>Stereotypes &amp; Generalizations</vt:lpstr>
      <vt:lpstr>What is a stereotype?</vt:lpstr>
      <vt:lpstr>The Ugly American</vt:lpstr>
      <vt:lpstr>Huh?</vt:lpstr>
      <vt:lpstr>Dumb blonde/cheerleader</vt:lpstr>
      <vt:lpstr>Smart Asian</vt:lpstr>
      <vt:lpstr>Dumb Jock</vt:lpstr>
      <vt:lpstr>Rednecks</vt:lpstr>
      <vt:lpstr>Police Stereotypes</vt:lpstr>
      <vt:lpstr>So, what’s wrong with them?</vt:lpstr>
      <vt:lpstr>Generalizations</vt:lpstr>
      <vt:lpstr>How would this sound while on the job?</vt:lpstr>
      <vt:lpstr>How about this?</vt:lpstr>
      <vt:lpstr>The Take Away</vt:lpstr>
      <vt:lpstr>Let’s try a few common current stereotypes:</vt:lpstr>
      <vt:lpstr>Muslin=Terrorist</vt:lpstr>
      <vt:lpstr>PowerPoint Presentation</vt:lpstr>
      <vt:lpstr>PowerPoint Presentation</vt:lpstr>
      <vt:lpstr>PowerPoint Presentation</vt:lpstr>
      <vt:lpstr>But sometimes stereotypes are hurtful and mean.</vt:lpstr>
      <vt:lpstr>What is a stereotype?</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Stereotypes &amp; Generalizations</dc:title>
  <dc:creator>teacher</dc:creator>
  <cp:lastModifiedBy>Microsoft Office User</cp:lastModifiedBy>
  <cp:revision>9</cp:revision>
  <dcterms:created xsi:type="dcterms:W3CDTF">2013-08-29T17:22:12Z</dcterms:created>
  <dcterms:modified xsi:type="dcterms:W3CDTF">2017-10-30T12:44:21Z</dcterms:modified>
</cp:coreProperties>
</file>